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69" r:id="rId1"/>
  </p:sldMasterIdLst>
  <p:notesMasterIdLst>
    <p:notesMasterId r:id="rId17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9" r:id="rId13"/>
    <p:sldId id="270" r:id="rId14"/>
    <p:sldId id="27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C7FE67-8F41-4121-9EDC-61F6019A6E0E}" type="datetimeFigureOut">
              <a:rPr lang="ar-IQ" smtClean="0"/>
              <a:t>01/11/1442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CF73C9-10A2-4E5A-ADDD-93862941B7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7388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1400" kern="0">
                <a:solidFill>
                  <a:prstClr val="white"/>
                </a:solidFill>
                <a:sym typeface="Arial"/>
              </a:endParaRPr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000000-1234-1234-1234-123412341234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87110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00000-1234-1234-1234-123412341234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208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00000-1234-1234-1234-123412341234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28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00000-1234-1234-1234-123412341234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29635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00000-1234-1234-1234-123412341234}" type="slidenum">
              <a:rPr lang="ar-IQ" smtClean="0">
                <a:solidFill>
                  <a:prstClr val="white"/>
                </a:solidFill>
              </a:rPr>
              <a:pPr/>
              <a:t>‹#›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7" name="شارة رتبة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8" name="شارة رتبة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450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00000-1234-1234-1234-123412341234}" type="slidenum">
              <a:rPr lang="ar-IQ" smtClean="0">
                <a:solidFill>
                  <a:prstClr val="white"/>
                </a:solidFill>
              </a:rPr>
              <a:pPr/>
              <a:t>‹#›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0373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00000-1234-1234-1234-123412341234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16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00000-1234-1234-1234-123412341234}" type="slidenum">
              <a:rPr lang="ar-IQ" smtClean="0">
                <a:solidFill>
                  <a:prstClr val="white"/>
                </a:solidFill>
              </a:rPr>
              <a:pPr/>
              <a:t>‹#›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3052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00000-1234-1234-1234-123412341234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818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prstClr val="black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000000-1234-1234-1234-123412341234}" type="slidenum">
              <a:rPr lang="ar-IQ" smtClean="0">
                <a:solidFill>
                  <a:prstClr val="black"/>
                </a:solidFill>
              </a:rPr>
              <a:pPr/>
              <a:t>‹#›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4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000000-1234-1234-1234-123412341234}" type="slidenum">
              <a:rPr lang="ar-IQ" smtClean="0">
                <a:solidFill>
                  <a:prstClr val="white"/>
                </a:solidFill>
              </a:rPr>
              <a:pPr/>
              <a:t>‹#›</a:t>
            </a:fld>
            <a:endParaRPr lang="ar-IQ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شارة رتبة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801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lang="ar-IQ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>
              <a:buClr>
                <a:srgbClr val="000000"/>
              </a:buClr>
              <a:buFont typeface="Arial"/>
              <a:buNone/>
            </a:pPr>
            <a:endParaRPr lang="ar-IQ" kern="0">
              <a:solidFill>
                <a:prstClr val="black"/>
              </a:solidFill>
              <a:latin typeface="Arial"/>
              <a:sym typeface="Arial"/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ar-IQ" kern="0" smtClean="0">
                <a:solidFill>
                  <a:prstClr val="black"/>
                </a:solidFill>
                <a:latin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ar-IQ" kern="0">
              <a:solidFill>
                <a:prstClr val="black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66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ctrTitle"/>
          </p:nvPr>
        </p:nvSpPr>
        <p:spPr>
          <a:xfrm>
            <a:off x="2336738" y="338203"/>
            <a:ext cx="7583875" cy="513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E2E2"/>
              </a:buClr>
              <a:buSzPts val="4000"/>
              <a:buFont typeface="Corbel"/>
              <a:buNone/>
            </a:pPr>
            <a:r>
              <a:rPr lang="ar-IQ" sz="4000" dirty="0"/>
              <a:t>  </a:t>
            </a:r>
            <a:r>
              <a:rPr lang="ar-IQ" sz="4000" dirty="0" smtClean="0"/>
              <a:t>         </a:t>
            </a:r>
            <a:r>
              <a:rPr lang="ar-IQ" sz="4000" dirty="0"/>
              <a:t>وزارة التعليم العالي والبحث العلمي </a:t>
            </a:r>
            <a:br>
              <a:rPr lang="ar-IQ" sz="4000" dirty="0"/>
            </a:br>
            <a:r>
              <a:rPr lang="ar-IQ" sz="4000" dirty="0"/>
              <a:t>  </a:t>
            </a:r>
            <a:r>
              <a:rPr lang="ar-IQ" sz="4000" dirty="0" smtClean="0"/>
              <a:t>  جامعة </a:t>
            </a:r>
            <a:r>
              <a:rPr lang="ar-IQ" sz="4000" dirty="0"/>
              <a:t>ديالى /</a:t>
            </a:r>
            <a:r>
              <a:rPr lang="ar-IQ" sz="4000" dirty="0" smtClean="0"/>
              <a:t> </a:t>
            </a:r>
            <a:r>
              <a:rPr lang="ar-IQ" sz="4000" dirty="0"/>
              <a:t>كلية التربية للعلوم الإنسانية </a:t>
            </a:r>
            <a:br>
              <a:rPr lang="ar-IQ" sz="4000" dirty="0"/>
            </a:br>
            <a:r>
              <a:rPr lang="ar-IQ" sz="4000" dirty="0"/>
              <a:t>   </a:t>
            </a:r>
            <a:r>
              <a:rPr lang="ar-IQ" sz="4000" dirty="0" smtClean="0"/>
              <a:t>       </a:t>
            </a:r>
            <a:br>
              <a:rPr lang="ar-IQ" sz="4000" dirty="0" smtClean="0"/>
            </a:br>
            <a:r>
              <a:rPr lang="ar-IQ" sz="4000" dirty="0"/>
              <a:t> </a:t>
            </a:r>
            <a:r>
              <a:rPr lang="ar-IQ" sz="4000" dirty="0" smtClean="0"/>
              <a:t>    قسم </a:t>
            </a:r>
            <a:r>
              <a:rPr lang="ar-IQ" sz="4000" dirty="0"/>
              <a:t>الجغرافية - </a:t>
            </a:r>
            <a:r>
              <a:rPr lang="ar-IQ" sz="4000" dirty="0" smtClean="0"/>
              <a:t>المرحلة </a:t>
            </a:r>
            <a:r>
              <a:rPr lang="ar-IQ" sz="4000" dirty="0"/>
              <a:t>الرابعة </a:t>
            </a:r>
            <a:r>
              <a:rPr lang="ar-IQ" sz="4000" dirty="0" smtClean="0"/>
              <a:t/>
            </a:r>
            <a:br>
              <a:rPr lang="ar-IQ" sz="4000" dirty="0" smtClean="0"/>
            </a:br>
            <a:r>
              <a:rPr lang="ar-IQ" sz="4000" dirty="0" smtClean="0"/>
              <a:t>    </a:t>
            </a:r>
            <a:r>
              <a:rPr lang="ar-IQ" sz="4000" dirty="0"/>
              <a:t>جغرافية سياسية </a:t>
            </a:r>
            <a:r>
              <a:rPr lang="ar-IQ" sz="4000" dirty="0" smtClean="0"/>
              <a:t/>
            </a:r>
            <a:br>
              <a:rPr lang="ar-IQ" sz="4000" dirty="0" smtClean="0"/>
            </a:br>
            <a:r>
              <a:rPr lang="ar-IQ" sz="4000" dirty="0"/>
              <a:t/>
            </a:r>
            <a:br>
              <a:rPr lang="ar-IQ" sz="4000" dirty="0"/>
            </a:br>
            <a:r>
              <a:rPr lang="ar-IQ" sz="4000" dirty="0"/>
              <a:t>   </a:t>
            </a:r>
            <a:r>
              <a:rPr lang="ar-IQ" sz="4000" dirty="0" smtClean="0"/>
              <a:t> مدرس المادة /  م . د. ذكرى عادل محمود </a:t>
            </a:r>
            <a:endParaRPr dirty="0"/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80591" cy="2862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1409" y="0"/>
            <a:ext cx="2080591" cy="210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47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25619A-F471-4B5C-84D3-A57DB13BE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97" y="618186"/>
            <a:ext cx="11706897" cy="5847008"/>
          </a:xfrm>
        </p:spPr>
        <p:txBody>
          <a:bodyPr>
            <a:normAutofit/>
          </a:bodyPr>
          <a:lstStyle/>
          <a:p>
            <a:r>
              <a:rPr lang="ar-IQ" sz="3200" dirty="0" smtClean="0"/>
              <a:t>، فرسم </a:t>
            </a:r>
            <a:r>
              <a:rPr lang="ar-IQ" sz="3200" dirty="0"/>
              <a:t>خريطة </a:t>
            </a:r>
            <a:r>
              <a:rPr lang="ar-IQ" sz="3200" dirty="0" smtClean="0"/>
              <a:t>للعالم بمسقط </a:t>
            </a:r>
            <a:r>
              <a:rPr lang="ar-IQ" sz="3200" dirty="0"/>
              <a:t>قطبي للمسافات والانحرافات الصحيحة وتبعا لخريطته هذه يقع النصف الغربي للعالم في جنوب القطب . </a:t>
            </a:r>
            <a:endParaRPr lang="ar-IQ" sz="3200" dirty="0" smtClean="0"/>
          </a:p>
          <a:p>
            <a:r>
              <a:rPr lang="ar-IQ" sz="3200" dirty="0" smtClean="0"/>
              <a:t>وهذا </a:t>
            </a:r>
            <a:r>
              <a:rPr lang="ar-IQ" sz="3200" dirty="0"/>
              <a:t>يعني تقسيم العالم الى عالم قديم وعالم جديد  وقد اعتبرت أمريكا اللاتينية مصدرا للخامات </a:t>
            </a:r>
            <a:r>
              <a:rPr lang="ar-IQ" sz="3200" dirty="0" smtClean="0"/>
              <a:t>الامريكية ,  </a:t>
            </a:r>
            <a:r>
              <a:rPr lang="ar-IQ" sz="3200" dirty="0"/>
              <a:t>وهي في الوقت ذاته منطقة السيادة الجوية للولايات المتحدة الامريكية . </a:t>
            </a:r>
            <a:endParaRPr lang="ar-IQ" sz="3200" dirty="0" smtClean="0"/>
          </a:p>
          <a:p>
            <a:r>
              <a:rPr lang="ar-IQ" sz="3200" dirty="0" smtClean="0"/>
              <a:t>اما </a:t>
            </a:r>
            <a:r>
              <a:rPr lang="ar-IQ" sz="3200" dirty="0"/>
              <a:t>السيادة الجوية بالنسبة </a:t>
            </a:r>
            <a:r>
              <a:rPr lang="ar-IQ" sz="3200" dirty="0" err="1"/>
              <a:t>للسوفيت</a:t>
            </a:r>
            <a:r>
              <a:rPr lang="ar-IQ" sz="3200" dirty="0"/>
              <a:t> فتمتد جنوب اسبانيا وجنوبها الشرقي وافريقيا جنوب الصحراء </a:t>
            </a:r>
            <a:r>
              <a:rPr lang="ar-IQ" sz="3200" dirty="0" smtClean="0"/>
              <a:t>, </a:t>
            </a:r>
            <a:r>
              <a:rPr lang="ar-IQ" sz="3200" dirty="0"/>
              <a:t>أي ان هذه هي المناطق التي يمكن ان تصل اليها السيطرة الجوية من العملاقين  </a:t>
            </a:r>
            <a:r>
              <a:rPr lang="ar-IQ" sz="3200" dirty="0" smtClean="0"/>
              <a:t>. </a:t>
            </a:r>
          </a:p>
          <a:p>
            <a:r>
              <a:rPr lang="ar-IQ" sz="3200" dirty="0"/>
              <a:t>واعتبر </a:t>
            </a:r>
            <a:r>
              <a:rPr lang="ar-IQ" sz="3200" dirty="0" err="1"/>
              <a:t>سفرسكي</a:t>
            </a:r>
            <a:r>
              <a:rPr lang="ar-IQ" sz="3200" dirty="0"/>
              <a:t> منطقة تداخل السيادة الجوية لكل من أمريكا واتحاد </a:t>
            </a:r>
            <a:r>
              <a:rPr lang="ar-IQ" sz="3200" dirty="0" err="1"/>
              <a:t>السوفيت</a:t>
            </a:r>
            <a:r>
              <a:rPr lang="ar-IQ" sz="3200" dirty="0"/>
              <a:t> هي منطقة المصير وتتمثل مناطق التداخل الجوي انجلو أمريكا ( الوطن العربي )</a:t>
            </a:r>
          </a:p>
          <a:p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07418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3CB505-A8B3-456C-8EAF-5BA6CF29C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094" y="592428"/>
            <a:ext cx="11629622" cy="5859887"/>
          </a:xfrm>
        </p:spPr>
        <p:txBody>
          <a:bodyPr>
            <a:normAutofit/>
          </a:bodyPr>
          <a:lstStyle/>
          <a:p>
            <a:r>
              <a:rPr lang="ar-IQ" sz="3600" dirty="0" smtClean="0"/>
              <a:t>ويمكن </a:t>
            </a:r>
            <a:r>
              <a:rPr lang="ar-IQ" sz="3600" dirty="0"/>
              <a:t>تحديد هذه الآراء على النحو الاتي : </a:t>
            </a:r>
          </a:p>
          <a:p>
            <a:r>
              <a:rPr lang="ar-IQ" sz="3200" dirty="0"/>
              <a:t>1- من يملك السيادة الجوية يسيطر على مناطق تداخل النفوذ (منطقة المصير )</a:t>
            </a:r>
          </a:p>
          <a:p>
            <a:r>
              <a:rPr lang="ar-IQ" sz="3200" dirty="0"/>
              <a:t>2- من يتحكم بمنطقة المصير يسيطر على العالم  </a:t>
            </a:r>
            <a:r>
              <a:rPr lang="ar-IQ" sz="3200" dirty="0" smtClean="0"/>
              <a:t>.</a:t>
            </a:r>
          </a:p>
          <a:p>
            <a:endParaRPr lang="ar-IQ" sz="3200" dirty="0"/>
          </a:p>
          <a:p>
            <a:endParaRPr lang="ar-IQ" sz="3200" dirty="0"/>
          </a:p>
          <a:p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337895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7" y="605307"/>
            <a:ext cx="11513712" cy="531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94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09094"/>
            <a:ext cx="11354873" cy="56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2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9999"/>
            <a:ext cx="10972800" cy="233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6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4D549C5F-F826-2946-8D3A-0771A393D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651" y="0"/>
            <a:ext cx="8056183" cy="64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2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58EF5-3D98-4315-B067-BAB061C9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2007983"/>
            <a:ext cx="8996966" cy="2937497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ar-IQ" dirty="0">
                <a:solidFill>
                  <a:schemeClr val="accent1">
                    <a:lumMod val="50000"/>
                  </a:schemeClr>
                </a:solidFill>
              </a:rPr>
              <a:t>نظريات القوة      </a:t>
            </a:r>
            <a:br>
              <a:rPr lang="ar-IQ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IQ" dirty="0">
                <a:solidFill>
                  <a:schemeClr val="accent1">
                    <a:lumMod val="50000"/>
                  </a:schemeClr>
                </a:solidFill>
              </a:rPr>
              <a:t>(نظريات الاستراتيجية </a:t>
            </a:r>
            <a:r>
              <a:rPr lang="ar-IQ" dirty="0" smtClean="0">
                <a:solidFill>
                  <a:schemeClr val="accent1">
                    <a:lumMod val="50000"/>
                  </a:schemeClr>
                </a:solidFill>
              </a:rPr>
              <a:t>الدولية </a:t>
            </a:r>
            <a:r>
              <a:rPr lang="ar-IQ" dirty="0" err="1" smtClean="0">
                <a:solidFill>
                  <a:schemeClr val="accent1">
                    <a:lumMod val="50000"/>
                  </a:schemeClr>
                </a:solidFill>
              </a:rPr>
              <a:t>الجيوبولتيكية</a:t>
            </a:r>
            <a:r>
              <a:rPr lang="ar-IQ" dirty="0" smtClean="0">
                <a:solidFill>
                  <a:schemeClr val="accent1">
                    <a:lumMod val="50000"/>
                  </a:schemeClr>
                </a:solidFill>
              </a:rPr>
              <a:t> ) </a:t>
            </a:r>
            <a:br>
              <a:rPr lang="ar-IQ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IQ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ar-IQ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3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E520C8-6D86-473C-B787-CE61195E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2" y="1298715"/>
            <a:ext cx="11475076" cy="5166480"/>
          </a:xfrm>
        </p:spPr>
        <p:txBody>
          <a:bodyPr>
            <a:normAutofit/>
          </a:bodyPr>
          <a:lstStyle/>
          <a:p>
            <a:r>
              <a:rPr lang="ar-IQ" sz="3200" dirty="0"/>
              <a:t>أستاذ امريكي اهتم بدراسة العلاقات الدولية ومشكلات </a:t>
            </a:r>
            <a:r>
              <a:rPr lang="ar-IQ" sz="3200" dirty="0" smtClean="0"/>
              <a:t>القوة ,  </a:t>
            </a:r>
            <a:r>
              <a:rPr lang="ar-IQ" sz="3200" dirty="0" err="1"/>
              <a:t>تاثر</a:t>
            </a:r>
            <a:r>
              <a:rPr lang="ar-IQ" sz="3200" dirty="0"/>
              <a:t> </a:t>
            </a:r>
            <a:r>
              <a:rPr lang="ar-IQ" sz="3200" dirty="0" err="1"/>
              <a:t>بماكيندر</a:t>
            </a:r>
            <a:r>
              <a:rPr lang="ar-IQ" sz="3200" dirty="0"/>
              <a:t>  واهتم بدراسة العلاقة بموضوع الجغرافيا وبين السياسة الخارجية للدولة واعتقد ان العوامل الجغرافية هي اكثر العوامل المؤثرة في السياسة الخارجية للدول لثباتها النسبي واشهر كتابه المرسوم </a:t>
            </a:r>
            <a:r>
              <a:rPr lang="ar-IQ" sz="3200" dirty="0" smtClean="0"/>
              <a:t>(جغرافية </a:t>
            </a:r>
            <a:r>
              <a:rPr lang="ar-IQ" sz="3200" dirty="0"/>
              <a:t>السلام </a:t>
            </a:r>
            <a:r>
              <a:rPr lang="ar-IQ" sz="3200" dirty="0" smtClean="0"/>
              <a:t>) الذي نشر في عام 1944 بعد وفاته .</a:t>
            </a:r>
          </a:p>
          <a:p>
            <a:pPr marL="109728" indent="0">
              <a:buNone/>
            </a:pPr>
            <a:r>
              <a:rPr lang="ar-IQ" sz="3200" dirty="0" smtClean="0"/>
              <a:t>من ابرز افكاره ان القوة الوطنية هي العامل الحاسم في سلامة الدولة , ولا يتحقق السلام الا ببناء قوة تدعمه وهو امر لا تستطيع تحقيقه الا الدول الكبرى , وكان يرى في النظام الجماعي للسلام خير وسيلة لتحقيق هذا الهدف , كتأليف عصبة الأمم المتحدة او اي تنظيم لتحقيق التوازن الدولي , وقد اكد ان مكانة الدولة من العالم تتوقف على ثبوت موقعها الجغرافي وعلاقته بمراكز القوى العالمية . </a:t>
            </a:r>
            <a:endParaRPr lang="ar-IQ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4F60A-FC71-424B-9BDC-C4E588A9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98490"/>
          </a:xfrm>
        </p:spPr>
        <p:txBody>
          <a:bodyPr>
            <a:normAutofit/>
          </a:bodyPr>
          <a:lstStyle/>
          <a:p>
            <a:pPr algn="r"/>
            <a:r>
              <a:rPr lang="ar-IQ" sz="4000" dirty="0" smtClean="0"/>
              <a:t> نيكولاس </a:t>
            </a:r>
            <a:r>
              <a:rPr lang="ar-IQ" sz="4000" dirty="0"/>
              <a:t>سيبكمان :</a:t>
            </a:r>
            <a:r>
              <a:rPr lang="ar-IQ" sz="4000" dirty="0" smtClean="0"/>
              <a:t>1893-1943</a:t>
            </a:r>
            <a:endParaRPr lang="ar-IQ" sz="4000" dirty="0"/>
          </a:p>
        </p:txBody>
      </p:sp>
    </p:spTree>
    <p:extLst>
      <p:ext uri="{BB962C8B-B14F-4D97-AF65-F5344CB8AC3E}">
        <p14:creationId xmlns:p14="http://schemas.microsoft.com/office/powerpoint/2010/main" val="1154586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ABA7F3-B000-4C05-BC1C-F663139E5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4248"/>
            <a:ext cx="10972800" cy="5743977"/>
          </a:xfrm>
        </p:spPr>
        <p:txBody>
          <a:bodyPr>
            <a:normAutofit lnSpcReduction="10000"/>
          </a:bodyPr>
          <a:lstStyle/>
          <a:p>
            <a:r>
              <a:rPr lang="ar-IQ" sz="3200" dirty="0"/>
              <a:t>1- الطريقة الفردية وبموجبه تبذل كل دولة ما في وسعها لتحقيق امنها </a:t>
            </a:r>
            <a:r>
              <a:rPr lang="ar-IQ" sz="3200" dirty="0" smtClean="0"/>
              <a:t>القومي .</a:t>
            </a:r>
            <a:endParaRPr lang="ar-IQ" sz="3200" dirty="0"/>
          </a:p>
          <a:p>
            <a:r>
              <a:rPr lang="ar-IQ" sz="3200" dirty="0"/>
              <a:t>2- الطريقة التعاونية من خلال الاتحادات او على أساس تقديم المساعدات </a:t>
            </a:r>
            <a:r>
              <a:rPr lang="ar-IQ" sz="3200" dirty="0" smtClean="0"/>
              <a:t> .</a:t>
            </a:r>
            <a:endParaRPr lang="ar-IQ" sz="3200" dirty="0"/>
          </a:p>
          <a:p>
            <a:r>
              <a:rPr lang="ar-IQ" sz="3200" dirty="0"/>
              <a:t>3- طريقة الامن الجماعي القائم على أساس المسؤولية </a:t>
            </a:r>
            <a:r>
              <a:rPr lang="ar-IQ" sz="3200" dirty="0" smtClean="0"/>
              <a:t>الجماعية . </a:t>
            </a:r>
          </a:p>
          <a:p>
            <a:pPr marL="109728" indent="0">
              <a:buNone/>
            </a:pPr>
            <a:r>
              <a:rPr lang="ar-IQ" sz="3200" dirty="0" smtClean="0"/>
              <a:t>بالنسبة لآرائه بنظرية </a:t>
            </a:r>
            <a:r>
              <a:rPr lang="ar-IQ" sz="3200" dirty="0" err="1" smtClean="0"/>
              <a:t>ماكندر</a:t>
            </a:r>
            <a:r>
              <a:rPr lang="ar-IQ" sz="3200" dirty="0" smtClean="0"/>
              <a:t> ....</a:t>
            </a:r>
          </a:p>
          <a:p>
            <a:pPr marL="109728" indent="0">
              <a:buNone/>
            </a:pPr>
            <a:r>
              <a:rPr lang="ar-IQ" sz="3200" dirty="0"/>
              <a:t> اكد ان السويداء غير ما ذهب اليه </a:t>
            </a:r>
            <a:r>
              <a:rPr lang="ar-IQ" sz="3200" dirty="0" err="1"/>
              <a:t>ماكيندر</a:t>
            </a:r>
            <a:r>
              <a:rPr lang="ar-IQ" sz="3200" dirty="0"/>
              <a:t> فهو ميت لانخفاض درجات حرارته وبالتالي ضالة موارده الزراعية </a:t>
            </a:r>
            <a:r>
              <a:rPr lang="ar-IQ" sz="3200" dirty="0" smtClean="0"/>
              <a:t>.</a:t>
            </a:r>
          </a:p>
          <a:p>
            <a:pPr marL="109728" indent="0">
              <a:buNone/>
            </a:pPr>
            <a:r>
              <a:rPr lang="ar-IQ" sz="3200" dirty="0" smtClean="0"/>
              <a:t>كما </a:t>
            </a:r>
            <a:r>
              <a:rPr lang="ar-IQ" sz="3200" dirty="0"/>
              <a:t>يلاحظ سيبكمان ان معظم موارد القوى </a:t>
            </a:r>
            <a:r>
              <a:rPr lang="ar-IQ" sz="3200" dirty="0" smtClean="0"/>
              <a:t>المحركة </a:t>
            </a:r>
            <a:r>
              <a:rPr lang="ar-IQ" sz="3200" dirty="0" smtClean="0"/>
              <a:t>, </a:t>
            </a:r>
            <a:r>
              <a:rPr lang="ar-IQ" sz="3200" dirty="0"/>
              <a:t>وكذلك الحديد ومعادن اخري متمركزة في روسيا الاوربية وليس في </a:t>
            </a:r>
            <a:r>
              <a:rPr lang="ar-IQ" sz="3200" dirty="0" err="1" smtClean="0"/>
              <a:t>سيبريا</a:t>
            </a:r>
            <a:r>
              <a:rPr lang="ar-IQ" sz="3200" dirty="0" smtClean="0"/>
              <a:t> </a:t>
            </a:r>
            <a:r>
              <a:rPr lang="ar-IQ" sz="3200" dirty="0"/>
              <a:t>وان </a:t>
            </a:r>
            <a:r>
              <a:rPr lang="ar-IQ" sz="3200" dirty="0" err="1"/>
              <a:t>سيبريا</a:t>
            </a:r>
            <a:r>
              <a:rPr lang="ar-IQ" sz="3200" dirty="0"/>
              <a:t> مناطق تخلخل </a:t>
            </a:r>
            <a:r>
              <a:rPr lang="ar-IQ" sz="3200" dirty="0" smtClean="0"/>
              <a:t>سكاني ,</a:t>
            </a:r>
          </a:p>
          <a:p>
            <a:pPr marL="109728" indent="0">
              <a:buNone/>
            </a:pPr>
            <a:r>
              <a:rPr lang="ar-IQ" sz="3200" dirty="0"/>
              <a:t> وامن </a:t>
            </a:r>
            <a:r>
              <a:rPr lang="ar-IQ" sz="3200" dirty="0" smtClean="0"/>
              <a:t>ان مركز  اتحاد </a:t>
            </a:r>
            <a:r>
              <a:rPr lang="ar-IQ" sz="3200" dirty="0" err="1" smtClean="0"/>
              <a:t>السوفيت</a:t>
            </a:r>
            <a:r>
              <a:rPr lang="ar-IQ" sz="3200" dirty="0" smtClean="0"/>
              <a:t> </a:t>
            </a:r>
            <a:r>
              <a:rPr lang="ar-IQ" sz="3200" dirty="0"/>
              <a:t>سيضعف نسبيا اذا ما تقدمت كل من الهند والصين لاكتظاظهما </a:t>
            </a:r>
            <a:r>
              <a:rPr lang="ar-IQ" sz="3200" dirty="0" smtClean="0"/>
              <a:t>بالسكان ومجاورتها لمنطقة السويداء وهذا ما هو </a:t>
            </a:r>
            <a:r>
              <a:rPr lang="ar-IQ" sz="3200" dirty="0"/>
              <a:t>متوقع عام </a:t>
            </a:r>
            <a:r>
              <a:rPr lang="ar-IQ" sz="3200" dirty="0" smtClean="0"/>
              <a:t>2025, اذ سيبلغ سكان الصين كما هو مقدر 1300 مليون  والهند 1000, اذ استمرت الزيادة السكانية بمنطقة الاطراف الحالية .</a:t>
            </a:r>
            <a:endParaRPr lang="ar-IQ" sz="3200" dirty="0"/>
          </a:p>
          <a:p>
            <a:pPr marL="109728" indent="0">
              <a:buNone/>
            </a:pPr>
            <a:endParaRPr lang="ar-IQ" sz="3200" dirty="0"/>
          </a:p>
          <a:p>
            <a:pPr marL="109728" indent="0">
              <a:buNone/>
            </a:pPr>
            <a:endParaRPr lang="ar-IQ" sz="3200" dirty="0"/>
          </a:p>
          <a:p>
            <a:pPr marL="109728" indent="0">
              <a:buNone/>
            </a:pPr>
            <a:endParaRPr lang="ar-IQ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AAB30-7568-40F9-82FB-7D6B7230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23852"/>
          </a:xfrm>
        </p:spPr>
        <p:txBody>
          <a:bodyPr>
            <a:normAutofit fontScale="90000"/>
          </a:bodyPr>
          <a:lstStyle/>
          <a:p>
            <a:pPr algn="r"/>
            <a:r>
              <a:rPr lang="ar-IQ" sz="3600" dirty="0"/>
              <a:t>ولتحقيق السلام العالمي يرى سيبكمان ان هناك ثلاث طرق هي :</a:t>
            </a:r>
          </a:p>
        </p:txBody>
      </p:sp>
    </p:spTree>
    <p:extLst>
      <p:ext uri="{BB962C8B-B14F-4D97-AF65-F5344CB8AC3E}">
        <p14:creationId xmlns:p14="http://schemas.microsoft.com/office/powerpoint/2010/main" val="67685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A57488-F188-499E-90CF-76CDEB584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13" y="712442"/>
            <a:ext cx="11178862" cy="56497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IQ" sz="3200" dirty="0" smtClean="0"/>
              <a:t>اما </a:t>
            </a:r>
            <a:r>
              <a:rPr lang="ar-IQ" sz="3200" dirty="0"/>
              <a:t>الهلال الداخلي (</a:t>
            </a:r>
            <a:r>
              <a:rPr lang="ar-IQ" sz="3200" dirty="0" err="1"/>
              <a:t>لماكندر</a:t>
            </a:r>
            <a:r>
              <a:rPr lang="ar-IQ" sz="3200" dirty="0"/>
              <a:t>)فقد اسماه </a:t>
            </a:r>
            <a:r>
              <a:rPr lang="ar-IQ" sz="3200" dirty="0" smtClean="0"/>
              <a:t> </a:t>
            </a:r>
            <a:r>
              <a:rPr lang="ar-IQ" sz="3200" dirty="0" err="1" smtClean="0"/>
              <a:t>سبايكمان</a:t>
            </a:r>
            <a:r>
              <a:rPr lang="ar-IQ" sz="3200" dirty="0" smtClean="0"/>
              <a:t> بمنطقة الأطراف - </a:t>
            </a:r>
            <a:r>
              <a:rPr lang="en-US" sz="3200" dirty="0" smtClean="0"/>
              <a:t>-Rim land</a:t>
            </a:r>
            <a:endParaRPr lang="en-US" sz="3200" dirty="0"/>
          </a:p>
          <a:p>
            <a:pPr marL="0" indent="0">
              <a:buNone/>
            </a:pPr>
            <a:r>
              <a:rPr lang="ar-IQ" sz="3200" dirty="0"/>
              <a:t>وحدده بانه يشمل كل أوروبا عدا روسيا والجزيرة العالمية بما في ذلك العراق  واسيا الصغرى وايران وأفغانستان والهند وجنوب شرق اسيا والصين وكوريا وشرق </a:t>
            </a:r>
            <a:r>
              <a:rPr lang="ar-IQ" sz="3200" dirty="0" err="1" smtClean="0"/>
              <a:t>سيبريا</a:t>
            </a:r>
            <a:r>
              <a:rPr lang="ar-IQ" sz="3200" dirty="0" smtClean="0"/>
              <a:t>.</a:t>
            </a:r>
          </a:p>
          <a:p>
            <a:pPr marL="0" indent="0">
              <a:buNone/>
            </a:pPr>
            <a:r>
              <a:rPr lang="ar-IQ" sz="3200" dirty="0" smtClean="0"/>
              <a:t> واعتبر </a:t>
            </a:r>
            <a:r>
              <a:rPr lang="ar-IQ" sz="3200" dirty="0"/>
              <a:t>سيبكمان منطقة الأطراف بمثابة </a:t>
            </a:r>
            <a:r>
              <a:rPr lang="ar-IQ" sz="3200" dirty="0" smtClean="0"/>
              <a:t>منطقة فاصلة بين القوى المتصارعة </a:t>
            </a:r>
            <a:r>
              <a:rPr lang="ar-IQ" sz="3200" dirty="0"/>
              <a:t>(البرية والبحرية )ولهذا أعطاها أهمية خاصة اذ حدد ان من يسيطر عليها يتحكم في </a:t>
            </a:r>
            <a:r>
              <a:rPr lang="ar-IQ" sz="3200" dirty="0" err="1" smtClean="0"/>
              <a:t>اوراسيا</a:t>
            </a:r>
            <a:r>
              <a:rPr lang="ar-IQ" sz="3200" dirty="0" smtClean="0"/>
              <a:t> ومن يتحكم في </a:t>
            </a:r>
            <a:r>
              <a:rPr lang="ar-IQ" sz="3200" dirty="0" err="1" smtClean="0"/>
              <a:t>اوراسيا</a:t>
            </a:r>
            <a:r>
              <a:rPr lang="ar-IQ" sz="3200" dirty="0" smtClean="0"/>
              <a:t> يسيطر على العالم . </a:t>
            </a:r>
            <a:endParaRPr lang="ar-IQ" sz="3200" dirty="0"/>
          </a:p>
          <a:p>
            <a:pPr marL="0" indent="0">
              <a:buNone/>
            </a:pPr>
            <a:r>
              <a:rPr lang="ar-IQ" sz="3200" dirty="0"/>
              <a:t>اما بالنسبة للهلال الخارجي </a:t>
            </a:r>
            <a:r>
              <a:rPr lang="ar-IQ" sz="3200" dirty="0" smtClean="0"/>
              <a:t>رأى </a:t>
            </a:r>
            <a:r>
              <a:rPr lang="ar-IQ" sz="3200" dirty="0"/>
              <a:t>(بريطانيا واليابان وافريقيا وأستراليا والعالم الجديد) فقد اطلق عليه اسم القوى الخارجية </a:t>
            </a:r>
            <a:r>
              <a:rPr lang="ar-IQ" sz="3200" dirty="0" smtClean="0"/>
              <a:t>.</a:t>
            </a:r>
          </a:p>
          <a:p>
            <a:pPr marL="0" indent="0">
              <a:buNone/>
            </a:pPr>
            <a:r>
              <a:rPr lang="ar-IQ" sz="3200" dirty="0" smtClean="0"/>
              <a:t>اعترف ان اثر افريقيا سيكون محدوداً لظروف مناخية مما يضعف قواها السياسية .</a:t>
            </a:r>
          </a:p>
          <a:p>
            <a:pPr marL="0" indent="0">
              <a:buNone/>
            </a:pPr>
            <a:r>
              <a:rPr lang="ar-IQ" sz="3200" dirty="0" smtClean="0"/>
              <a:t> وقد نوه عن اهمية موقع كل من الجزر البريطانية واليابانية كمركزين للقوى السياسية تحف </a:t>
            </a:r>
            <a:r>
              <a:rPr lang="ar-IQ" sz="3200" dirty="0" err="1" smtClean="0"/>
              <a:t>بأوراسيا</a:t>
            </a:r>
            <a:r>
              <a:rPr lang="ar-IQ" sz="3200" dirty="0" smtClean="0"/>
              <a:t> من الغرب والشرق على التوالي ورأى بان تصنيع الهند والصين يهدد سلامة السويداء في المستقبل .</a:t>
            </a:r>
          </a:p>
          <a:p>
            <a:pPr marL="0" indent="0">
              <a:buNone/>
            </a:pP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40570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xmlns="" id="{B68943A0-5CAA-A24A-9608-316654D4C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2826"/>
            <a:ext cx="12191999" cy="70638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FBB789-E100-44B9-9E19-3C805051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540"/>
            <a:ext cx="10515600" cy="442497"/>
          </a:xfrm>
        </p:spPr>
        <p:txBody>
          <a:bodyPr>
            <a:normAutofit fontScale="90000"/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055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2C6C0A-7389-4FF1-9F4E-3B0E48382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04" y="1300766"/>
            <a:ext cx="11745533" cy="5357611"/>
          </a:xfrm>
        </p:spPr>
        <p:txBody>
          <a:bodyPr>
            <a:normAutofit/>
          </a:bodyPr>
          <a:lstStyle/>
          <a:p>
            <a:r>
              <a:rPr lang="ar-IQ" sz="3200" dirty="0"/>
              <a:t>1- القسم الشرقي ويضم كل من قارة </a:t>
            </a:r>
            <a:r>
              <a:rPr lang="ar-IQ" sz="3200" dirty="0" err="1" smtClean="0"/>
              <a:t>اوراسيا</a:t>
            </a:r>
            <a:r>
              <a:rPr lang="ar-IQ" sz="3200" dirty="0" smtClean="0"/>
              <a:t> وافريقيا واستراليا .</a:t>
            </a:r>
            <a:endParaRPr lang="ar-IQ" sz="3200" dirty="0"/>
          </a:p>
          <a:p>
            <a:r>
              <a:rPr lang="ar-IQ" sz="3200" dirty="0"/>
              <a:t>2- القسم الغربي ويتألف من الامريكيتين الشمالية </a:t>
            </a:r>
            <a:r>
              <a:rPr lang="ar-IQ" sz="3200" dirty="0" smtClean="0"/>
              <a:t>والجنوبية .</a:t>
            </a:r>
          </a:p>
          <a:p>
            <a:pPr marL="109728" indent="0">
              <a:buNone/>
            </a:pPr>
            <a:r>
              <a:rPr lang="ar-IQ" sz="3200" dirty="0" smtClean="0"/>
              <a:t>عموما ان </a:t>
            </a:r>
            <a:r>
              <a:rPr lang="ar-IQ" sz="3200" dirty="0" err="1" smtClean="0"/>
              <a:t>سبيكمان</a:t>
            </a:r>
            <a:r>
              <a:rPr lang="ar-IQ" sz="3200" dirty="0" smtClean="0"/>
              <a:t> كان ينظر الى مسألة السلام واقراره لا بد ان يتم من خلال القوة التي تضمن السلام تبعاً لآرائه .  </a:t>
            </a:r>
            <a:endParaRPr lang="ar-IQ" sz="3200" dirty="0"/>
          </a:p>
          <a:p>
            <a:pPr marL="0" indent="0">
              <a:buNone/>
            </a:pPr>
            <a:r>
              <a:rPr lang="ar-IQ" sz="40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012B19-CC4F-46CA-898B-01384658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7" y="365126"/>
            <a:ext cx="12085983" cy="600790"/>
          </a:xfrm>
        </p:spPr>
        <p:txBody>
          <a:bodyPr>
            <a:normAutofit fontScale="90000"/>
          </a:bodyPr>
          <a:lstStyle/>
          <a:p>
            <a:pPr algn="r"/>
            <a:r>
              <a:rPr lang="ar-IQ" sz="3600" dirty="0"/>
              <a:t>وقد قسم سيبكمان  الكرة الأرضية الى قسمين هما:     </a:t>
            </a:r>
          </a:p>
        </p:txBody>
      </p:sp>
    </p:spTree>
    <p:extLst>
      <p:ext uri="{BB962C8B-B14F-4D97-AF65-F5344CB8AC3E}">
        <p14:creationId xmlns:p14="http://schemas.microsoft.com/office/powerpoint/2010/main" val="55411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89566E-9CB9-401D-B47B-4C3FD953A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1133342"/>
            <a:ext cx="11745533" cy="5602309"/>
          </a:xfrm>
        </p:spPr>
        <p:txBody>
          <a:bodyPr>
            <a:normAutofit/>
          </a:bodyPr>
          <a:lstStyle/>
          <a:p>
            <a:r>
              <a:rPr lang="ar-IQ" sz="3200" dirty="0"/>
              <a:t>كان لظهور عصر الطيران والفضاء الخارجي دور بارز في تشكيل مفاهيم جديدة في جغرافية العلاقات </a:t>
            </a:r>
            <a:r>
              <a:rPr lang="ar-IQ" sz="3200" dirty="0" smtClean="0"/>
              <a:t>الدولية , </a:t>
            </a:r>
            <a:r>
              <a:rPr lang="ar-IQ" sz="3200" dirty="0"/>
              <a:t>فقد طرح </a:t>
            </a:r>
            <a:r>
              <a:rPr lang="ar-IQ" sz="3200" dirty="0" smtClean="0"/>
              <a:t>بعض من كتب </a:t>
            </a:r>
            <a:r>
              <a:rPr lang="ar-IQ" sz="3200" dirty="0"/>
              <a:t>في مفهوم القوة الجوية اراءه في هذا </a:t>
            </a:r>
            <a:r>
              <a:rPr lang="ar-IQ" sz="3200" dirty="0" smtClean="0"/>
              <a:t>المجال ,  </a:t>
            </a:r>
            <a:r>
              <a:rPr lang="ar-IQ" sz="3200" dirty="0"/>
              <a:t>منهم (</a:t>
            </a:r>
            <a:r>
              <a:rPr lang="en-US" sz="3200" dirty="0" err="1"/>
              <a:t>A.Mcleish</a:t>
            </a:r>
            <a:r>
              <a:rPr lang="ar-IQ" sz="3200" dirty="0"/>
              <a:t>) في مقال نشره عام 1943 بعنوان (توقع النصر)</a:t>
            </a:r>
          </a:p>
          <a:p>
            <a:r>
              <a:rPr lang="ar-IQ" sz="3200" dirty="0"/>
              <a:t>أشار فيه ان بمقدور الطائرات ان تغير من جغرافية العالم واعتبرها القلب وأشار بالدور الذي تلعبه القوة الجوية في احراز النصر </a:t>
            </a:r>
          </a:p>
          <a:p>
            <a:r>
              <a:rPr lang="ar-IQ" sz="3200" dirty="0"/>
              <a:t>وحذر من المانيا واعتبرها القلب الذي يقع في جزيرة </a:t>
            </a:r>
            <a:r>
              <a:rPr lang="ar-IQ" sz="3200" dirty="0" smtClean="0"/>
              <a:t>العالم .  </a:t>
            </a:r>
            <a:endParaRPr lang="ar-IQ" sz="3200" dirty="0"/>
          </a:p>
          <a:p>
            <a:r>
              <a:rPr lang="ar-IQ" sz="3200" dirty="0"/>
              <a:t>وتوقع سيطرة القوة الجوية على منطقة السويداء على </a:t>
            </a:r>
            <a:r>
              <a:rPr lang="ar-IQ" sz="3200" dirty="0" smtClean="0"/>
              <a:t>جزيرة </a:t>
            </a:r>
            <a:r>
              <a:rPr lang="ar-IQ" sz="3200" dirty="0"/>
              <a:t>العالم </a:t>
            </a:r>
            <a:r>
              <a:rPr lang="ar-IQ" sz="3200" dirty="0" smtClean="0"/>
              <a:t>, وسيطرة القوة الجوية من سواحل جزيرة العالم على البحار وان القوة الجوية يمكن ان تخضع الجزر الواقعة عبر البحار .</a:t>
            </a:r>
          </a:p>
          <a:p>
            <a:endParaRPr lang="ar-IQ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F6252A-7003-47F7-9605-AAB7FDD5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42" y="365125"/>
            <a:ext cx="10465158" cy="613669"/>
          </a:xfrm>
        </p:spPr>
        <p:txBody>
          <a:bodyPr>
            <a:normAutofit fontScale="90000"/>
          </a:bodyPr>
          <a:lstStyle/>
          <a:p>
            <a:pPr algn="r"/>
            <a:r>
              <a:rPr lang="ar-IQ" dirty="0"/>
              <a:t>2- نظرية القوة الجوية </a:t>
            </a:r>
          </a:p>
        </p:txBody>
      </p:sp>
    </p:spTree>
    <p:extLst>
      <p:ext uri="{BB962C8B-B14F-4D97-AF65-F5344CB8AC3E}">
        <p14:creationId xmlns:p14="http://schemas.microsoft.com/office/powerpoint/2010/main" val="145348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609600" y="540913"/>
            <a:ext cx="10972800" cy="546637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ar-IQ" sz="3200" dirty="0" smtClean="0"/>
              <a:t>وفي عام 1944 نشر جورج </a:t>
            </a:r>
            <a:r>
              <a:rPr lang="ar-IQ" sz="3200" dirty="0" err="1" smtClean="0"/>
              <a:t>رينر</a:t>
            </a:r>
            <a:r>
              <a:rPr lang="ar-IQ" sz="3200" dirty="0" smtClean="0"/>
              <a:t> آرائه منها 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IQ" sz="3200" dirty="0" smtClean="0"/>
              <a:t>ان الطرق الجوية قد ربطت بين السويداء </a:t>
            </a:r>
            <a:r>
              <a:rPr lang="ar-IQ" sz="3200" dirty="0" err="1" smtClean="0"/>
              <a:t>والآورواسيوي</a:t>
            </a:r>
            <a:r>
              <a:rPr lang="ar-IQ" sz="3200" dirty="0" smtClean="0"/>
              <a:t> وسويداء امريكيا الشمالية الاصغر منها عبر المنطقة القطبية , وتتصف منطقة السويداء هذه بانها منطقة مهددة من احدى القوتين </a:t>
            </a:r>
            <a:r>
              <a:rPr lang="ar-IQ" sz="3200" dirty="0" err="1" smtClean="0"/>
              <a:t>فالسوفيت</a:t>
            </a:r>
            <a:r>
              <a:rPr lang="ar-IQ" sz="3200" dirty="0" smtClean="0"/>
              <a:t> يشكلون مصدر تهديد السويداء في أمريكيا والعكس صحيح , ويمكن ان تكون قاعدة عالمية لأنها قريبة من الدائرة القطبية , وعليه يمكن ان تصبح المنطقة القطبية الشمالية بؤرة الحركة ومفتاح النفوذ العلمي.</a:t>
            </a:r>
          </a:p>
          <a:p>
            <a:pPr>
              <a:buFont typeface="Wingdings" panose="05000000000000000000" pitchFamily="2" charset="2"/>
              <a:buChar char="Ø"/>
            </a:pPr>
            <a:endParaRPr lang="ar-IQ" sz="3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ar-IQ" sz="3200" dirty="0"/>
              <a:t> وترجع أولى هذه الأفكار الى الطيار الأمريكي الكسندر دي </a:t>
            </a:r>
            <a:r>
              <a:rPr lang="ar-IQ" sz="3200" dirty="0" err="1"/>
              <a:t>سفرسكي</a:t>
            </a:r>
            <a:r>
              <a:rPr lang="ar-IQ" sz="3200" dirty="0"/>
              <a:t> الذي ساهم في الحرب العالمية الأولى ثم عمل بعد ذلك ببناء الطائرات وتطويرها , فقد نشر بحثا بعنوان القوة الجوية مفتاح البقاء </a:t>
            </a:r>
            <a:r>
              <a:rPr lang="ar-IQ" sz="3200" dirty="0" smtClean="0"/>
              <a:t>عام1950. 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2438668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816</Words>
  <Application>Microsoft Office PowerPoint</Application>
  <PresentationFormat>مخصص</PresentationFormat>
  <Paragraphs>42</Paragraphs>
  <Slides>15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ملتقى</vt:lpstr>
      <vt:lpstr>           وزارة التعليم العالي والبحث العلمي      جامعة ديالى / كلية التربية للعلوم الإنسانية                  قسم الجغرافية - المرحلة الرابعة      جغرافية سياسية       مدرس المادة /  م . د. ذكرى عادل محمود </vt:lpstr>
      <vt:lpstr>نظريات القوة       (نظريات الاستراتيجية الدولية الجيوبولتيكية )     </vt:lpstr>
      <vt:lpstr> نيكولاس سيبكمان :1893-1943</vt:lpstr>
      <vt:lpstr>ولتحقيق السلام العالمي يرى سيبكمان ان هناك ثلاث طرق هي :</vt:lpstr>
      <vt:lpstr>عرض تقديمي في PowerPoint</vt:lpstr>
      <vt:lpstr>عرض تقديمي في PowerPoint</vt:lpstr>
      <vt:lpstr>وقد قسم سيبكمان  الكرة الأرضية الى قسمين هما:     </vt:lpstr>
      <vt:lpstr>2- نظرية القوة الجوية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byte</dc:creator>
  <cp:lastModifiedBy>almarsa</cp:lastModifiedBy>
  <cp:revision>24</cp:revision>
  <dcterms:created xsi:type="dcterms:W3CDTF">2021-04-15T19:59:42Z</dcterms:created>
  <dcterms:modified xsi:type="dcterms:W3CDTF">2021-06-10T07:50:59Z</dcterms:modified>
</cp:coreProperties>
</file>